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3"/>
  </p:notesMasterIdLst>
  <p:sldIdLst>
    <p:sldId id="257" r:id="rId2"/>
    <p:sldId id="258" r:id="rId3"/>
    <p:sldId id="265" r:id="rId4"/>
    <p:sldId id="279" r:id="rId5"/>
    <p:sldId id="281" r:id="rId6"/>
    <p:sldId id="282" r:id="rId7"/>
    <p:sldId id="280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264" r:id="rId29"/>
    <p:sldId id="306" r:id="rId30"/>
    <p:sldId id="307" r:id="rId31"/>
    <p:sldId id="263" r:id="rId3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4B96"/>
    <a:srgbClr val="990066"/>
    <a:srgbClr val="4D4D4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76"/>
    <p:restoredTop sz="94595"/>
  </p:normalViewPr>
  <p:slideViewPr>
    <p:cSldViewPr>
      <p:cViewPr varScale="1">
        <p:scale>
          <a:sx n="68" d="100"/>
          <a:sy n="68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1C90D-8F35-445B-8C77-BD15331FAD26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0E3A00-98EE-4A1A-B292-EAA60C97755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012A3CD-AF34-4E06-9AD0-D84D171B672F}" type="slidenum">
              <a:rPr lang="ar-SA" altLang="en-US" smtClean="0"/>
              <a:pPr/>
              <a:t>4</a:t>
            </a:fld>
            <a:endParaRPr lang="en-US" altLang="en-US" smtClean="0"/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3587" cy="3430587"/>
          </a:xfrm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55FBAC0-6D45-4FA6-B16F-300DAC8024B2}" type="slidenum">
              <a:rPr lang="ar-SA" altLang="en-US" smtClean="0"/>
              <a:pPr/>
              <a:t>16</a:t>
            </a:fld>
            <a:endParaRPr lang="en-US" altLang="en-US" smtClean="0"/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59" y="4342730"/>
            <a:ext cx="5486083" cy="41149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830" y="686322"/>
            <a:ext cx="4876341" cy="3428627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59" y="4342730"/>
            <a:ext cx="5486083" cy="41149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59" y="4342730"/>
            <a:ext cx="5486083" cy="41149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959" y="4342730"/>
            <a:ext cx="5486083" cy="4114949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E6DCAE7-15BF-4BFD-98EF-42D26EB5279E}" type="slidenum">
              <a:rPr lang="ar-SA" altLang="en-US" smtClean="0"/>
              <a:pPr/>
              <a:t>21</a:t>
            </a:fld>
            <a:endParaRPr lang="en-US" altLang="en-US" smtClean="0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708" y="683344"/>
            <a:ext cx="4847760" cy="34092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E21FEA7-7D9E-4D3D-8DFA-C2504B8E90FA}" type="slidenum">
              <a:rPr lang="ar-SA" altLang="en-US" smtClean="0"/>
              <a:pPr/>
              <a:t>5</a:t>
            </a:fld>
            <a:endParaRPr lang="en-US" alt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4213"/>
            <a:ext cx="4573587" cy="3430587"/>
          </a:xfrm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864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708" y="683344"/>
            <a:ext cx="4847760" cy="34092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06708" y="683344"/>
            <a:ext cx="4847760" cy="340927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7288" y="682625"/>
            <a:ext cx="4546600" cy="3409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612" y="4321888"/>
            <a:ext cx="5028777" cy="417003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0E0C84-C8DD-46A2-80D0-7E6CF072C0A0}" type="slidenum">
              <a:rPr lang="ar-SA" smtClean="0"/>
              <a:pPr/>
              <a:t>6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44F6969-2712-41FC-8061-1C002168F852}" type="slidenum">
              <a:rPr lang="ar-SA" altLang="en-US" smtClean="0"/>
              <a:pPr/>
              <a:t>9</a:t>
            </a:fld>
            <a:endParaRPr lang="en-US" alt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022DE80-6035-410F-90DB-16EFF1A21ADA}" type="slidenum">
              <a:rPr lang="ar-SA" altLang="en-US" smtClean="0"/>
              <a:pPr/>
              <a:t>10</a:t>
            </a:fld>
            <a:endParaRPr lang="en-US" alt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B3C8A16-69E1-4386-97BC-B2D195EB17E5}" type="slidenum">
              <a:rPr lang="ar-SA" altLang="en-US" smtClean="0"/>
              <a:pPr/>
              <a:t>11</a:t>
            </a:fld>
            <a:endParaRPr lang="en-US" alt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0373D96-B488-4799-857B-AE17E29FAE2D}" type="slidenum">
              <a:rPr lang="ar-SA" altLang="en-US" smtClean="0"/>
              <a:pPr/>
              <a:t>12</a:t>
            </a:fld>
            <a:endParaRPr lang="en-US" alt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C140BF3-DA42-4175-A1BF-883E01FED43C}" type="slidenum">
              <a:rPr lang="ar-SA" altLang="en-US" smtClean="0"/>
              <a:pPr/>
              <a:t>13</a:t>
            </a:fld>
            <a:endParaRPr lang="en-US" alt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7288" y="682625"/>
            <a:ext cx="4546600" cy="3409950"/>
          </a:xfrm>
          <a:ln w="12700"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21175"/>
            <a:ext cx="5029200" cy="4170363"/>
          </a:xfrm>
          <a:noFill/>
        </p:spPr>
        <p:txBody>
          <a:bodyPr lIns="92075" tIns="46038" rIns="92075" bIns="46038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AA775E71-8383-412B-BE11-955E0ADAF304}" type="slidenum">
              <a:rPr lang="ar-SA" altLang="en-US" smtClean="0"/>
              <a:pPr/>
              <a:t>14</a:t>
            </a:fld>
            <a:endParaRPr lang="en-US" alt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E0C8-D636-4E60-911E-7D32B61CDE87}" type="datetimeFigureOut">
              <a:rPr lang="fr-FR" smtClean="0"/>
              <a:pPr/>
              <a:t>03/07/2018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74068-2F69-4897-8EB3-BB15254F0B65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jpeg"/><Relationship Id="rId5" Type="http://schemas.openxmlformats.org/officeDocument/2006/relationships/image" Target="../media/image83.jpeg"/><Relationship Id="rId4" Type="http://schemas.openxmlformats.org/officeDocument/2006/relationships/oleObject" Target="../embeddings/oleObject3.bin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png"/><Relationship Id="rId21" Type="http://schemas.openxmlformats.org/officeDocument/2006/relationships/image" Target="../media/image35.jpe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emf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85720" y="2143116"/>
            <a:ext cx="6929486" cy="1000132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/>
            </a:r>
            <a:b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</a:br>
            <a:r>
              <a:rPr lang="fr-FR" sz="3100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i="1" dirty="0" err="1" smtClean="0">
                <a:solidFill>
                  <a:srgbClr val="954B96"/>
                </a:solidFill>
                <a:latin typeface="Helvetica" pitchFamily="2" charset="0"/>
              </a:rPr>
              <a:t>Activities</a:t>
            </a:r>
            <a:r>
              <a:rPr lang="fr-FR" b="1" i="1" dirty="0" smtClean="0">
                <a:solidFill>
                  <a:srgbClr val="954B96"/>
                </a:solidFill>
                <a:latin typeface="Helvetica" pitchFamily="2" charset="0"/>
              </a:rPr>
              <a:t> of the 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/>
            </a:r>
            <a:b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</a:b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German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Arab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Chamber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="" xmlns:a16="http://schemas.microsoft.com/office/drawing/2014/main" id="{265D5A3C-1588-BA42-9031-5DE38916814E}"/>
              </a:ext>
            </a:extLst>
          </p:cNvPr>
          <p:cNvSpPr txBox="1"/>
          <p:nvPr/>
        </p:nvSpPr>
        <p:spPr>
          <a:xfrm>
            <a:off x="2222938" y="28377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048000" y="685800"/>
            <a:ext cx="55626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2800" smtClean="0"/>
              <a:t>And the European Parliament</a:t>
            </a:r>
          </a:p>
        </p:txBody>
      </p:sp>
      <p:sp>
        <p:nvSpPr>
          <p:cNvPr id="63491" name="Line 10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3492" name="Picture 4" descr="5811963107_fec7ccba20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752600"/>
            <a:ext cx="32766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5" descr="5812053861_97bb379464_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0" y="1752600"/>
            <a:ext cx="28384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6" descr="5812528184_8d556da91c_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0" y="3810000"/>
            <a:ext cx="594360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7" descr="5812619794_63cbc6cf2d_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1752600"/>
            <a:ext cx="32766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6400800" cy="766763"/>
          </a:xfrm>
        </p:spPr>
        <p:txBody>
          <a:bodyPr lIns="92075" tIns="46038" rIns="92075" bIns="46038" anchor="b"/>
          <a:lstStyle/>
          <a:p>
            <a:pPr algn="l" eaLnBrk="1" hangingPunct="1"/>
            <a:r>
              <a:rPr lang="en-US" altLang="en-US" smtClean="0"/>
              <a:t>Mobilizing Youth</a:t>
            </a:r>
          </a:p>
        </p:txBody>
      </p:sp>
      <p:sp>
        <p:nvSpPr>
          <p:cNvPr id="64515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4516" name="Picture 4" descr="20111113_EUROMEDSCOLA_1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4650" y="1600200"/>
            <a:ext cx="617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5" descr="All Participant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4650" y="4116388"/>
            <a:ext cx="61341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6" descr="The H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673600"/>
            <a:ext cx="28194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7" descr="With President of Parliament certificat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988" y="1589088"/>
            <a:ext cx="28765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8686800" cy="766763"/>
          </a:xfrm>
        </p:spPr>
        <p:txBody>
          <a:bodyPr lIns="92075" tIns="46038" rIns="92075" bIns="46038" anchor="b"/>
          <a:lstStyle/>
          <a:p>
            <a:pPr algn="l" eaLnBrk="1" hangingPunct="1"/>
            <a:r>
              <a:rPr lang="en-US" altLang="en-US" smtClean="0"/>
              <a:t>Bring together ALL partners</a:t>
            </a:r>
          </a:p>
        </p:txBody>
      </p:sp>
      <p:sp>
        <p:nvSpPr>
          <p:cNvPr id="65539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5540" name="Picture 4" descr="announcement of ENPI CBC projects in Egyp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78025"/>
            <a:ext cx="86106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0" y="5486400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rtl="0" eaLnBrk="0" hangingPunct="0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EU President von Rompuy with EuroMed Presidents of Regional federations</a:t>
            </a:r>
            <a:r>
              <a:rPr lang="ar-EG" alt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, MoFA, Moic and EU ambassador Launching the business implemented ENPI CBC 8 projects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533400"/>
            <a:ext cx="8686800" cy="766763"/>
          </a:xfrm>
        </p:spPr>
        <p:txBody>
          <a:bodyPr lIns="92075" tIns="46038" rIns="92075" bIns="46038" anchor="b"/>
          <a:lstStyle/>
          <a:p>
            <a:pPr algn="l" eaLnBrk="1" hangingPunct="1"/>
            <a:r>
              <a:rPr lang="en-US" altLang="en-US" sz="3400" smtClean="0"/>
              <a:t>In a Public Private Regional Partnership</a:t>
            </a:r>
          </a:p>
        </p:txBody>
      </p:sp>
      <p:sp>
        <p:nvSpPr>
          <p:cNvPr id="66563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0" y="5486400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rtl="0" eaLnBrk="0" hangingPunct="0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Ministers, EU member State’s Ambassadors and Consul’s General,  and presidents of Federations</a:t>
            </a:r>
            <a:r>
              <a:rPr lang="ar-EG" altLang="en-US" b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, MoFA, Moic kicking off the business implemented ENPI CBC 8 projects</a:t>
            </a:r>
          </a:p>
        </p:txBody>
      </p:sp>
      <p:pic>
        <p:nvPicPr>
          <p:cNvPr id="66565" name="Picture 5" descr="CBC kickoff famil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9144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3048000" y="609600"/>
            <a:ext cx="60960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 rtl="0" eaLnBrk="0" hangingPunct="0"/>
            <a:r>
              <a:rPr lang="en-US" altLang="en-US" sz="3200" b="1" i="1">
                <a:solidFill>
                  <a:srgbClr val="000000"/>
                </a:solidFill>
              </a:rPr>
              <a:t>Supported by Head’s of State</a:t>
            </a:r>
          </a:p>
        </p:txBody>
      </p:sp>
      <p:sp>
        <p:nvSpPr>
          <p:cNvPr id="68611" name="Line 4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68615" name="Picture 8" descr="Egyptian 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99060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lovenia president.JPG"/>
          <p:cNvPicPr>
            <a:picLocks noChangeAspect="1"/>
          </p:cNvPicPr>
          <p:nvPr/>
        </p:nvPicPr>
        <p:blipFill>
          <a:blip r:embed="rId4" cstate="print"/>
          <a:srcRect b="17500"/>
          <a:stretch>
            <a:fillRect/>
          </a:stretch>
        </p:blipFill>
        <p:spPr>
          <a:xfrm>
            <a:off x="0" y="1676400"/>
            <a:ext cx="9144000" cy="502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1038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843" name="Rectangle 104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609600"/>
            <a:ext cx="81534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3600" dirty="0" smtClean="0"/>
              <a:t>And  with all EU Member State’s</a:t>
            </a:r>
          </a:p>
        </p:txBody>
      </p:sp>
      <p:pic>
        <p:nvPicPr>
          <p:cNvPr id="35844" name="Picture 4" descr="group_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524000"/>
            <a:ext cx="91440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general _1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63880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Gerneral _ 3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4495800"/>
            <a:ext cx="18557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7" descr="General _31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828800" y="4495800"/>
            <a:ext cx="34734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8" descr="general _12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5257800" y="4495800"/>
            <a:ext cx="17827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9" name="Picture 9" descr="IMG_5460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858000" y="4495800"/>
            <a:ext cx="22860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685800" y="609600"/>
            <a:ext cx="38481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smtClean="0"/>
              <a:t>Through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685800" y="1752600"/>
            <a:ext cx="7772400" cy="4876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/>
          <a:lstStyle/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“Creating Clusters”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 in and across its borders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“Conducting Studies”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 on the specific sectors</a:t>
            </a:r>
            <a:endParaRPr lang="en-US" altLang="en-US" sz="20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“Implementing Trainings”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 for companies and local authorities</a:t>
            </a: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“Promoting Technology and Experience Exchange: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between partner countries </a:t>
            </a: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“Implementing Pilot Projects” </a:t>
            </a:r>
            <a:endParaRPr lang="en-US" altLang="en-US" sz="2000" dirty="0" smtClean="0">
              <a:solidFill>
                <a:srgbClr val="000000"/>
              </a:solidFill>
              <a:latin typeface="Arial" pitchFamily="34" charset="0"/>
            </a:endParaRP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“Creating Awareness”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to target audience</a:t>
            </a: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“Enhancing Linkages” 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with relevant projects and sources of finance</a:t>
            </a:r>
          </a:p>
          <a:p>
            <a:pPr>
              <a:spcBef>
                <a:spcPct val="60000"/>
              </a:spcBef>
              <a:buClr>
                <a:srgbClr val="FFB343"/>
              </a:buClr>
              <a:buSzPct val="90000"/>
              <a:buFont typeface="Wingdings" pitchFamily="2" charset="2"/>
              <a:buChar char="§"/>
            </a:pPr>
            <a:r>
              <a:rPr lang="en-US" altLang="en-US" sz="2000" b="1" dirty="0" smtClean="0">
                <a:solidFill>
                  <a:srgbClr val="000000"/>
                </a:solidFill>
                <a:latin typeface="Arial" pitchFamily="34" charset="0"/>
              </a:rPr>
              <a:t>“Replicating and sustaining” the</a:t>
            </a:r>
            <a:r>
              <a:rPr lang="en-US" altLang="en-US" sz="2000" dirty="0" smtClean="0">
                <a:solidFill>
                  <a:srgbClr val="000000"/>
                </a:solidFill>
                <a:latin typeface="Arial" pitchFamily="34" charset="0"/>
              </a:rPr>
              <a:t> gained experience</a:t>
            </a:r>
          </a:p>
        </p:txBody>
      </p:sp>
      <p:sp>
        <p:nvSpPr>
          <p:cNvPr id="94212" name="Line 13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Line 6"/>
          <p:cNvSpPr>
            <a:spLocks noChangeShapeType="1"/>
          </p:cNvSpPr>
          <p:nvPr/>
        </p:nvSpPr>
        <p:spPr bwMode="auto">
          <a:xfrm>
            <a:off x="0" y="3048000"/>
            <a:ext cx="8153400" cy="0"/>
          </a:xfrm>
          <a:prstGeom prst="line">
            <a:avLst/>
          </a:prstGeom>
          <a:noFill/>
          <a:ln w="1905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531" name="Rectangle 8"/>
          <p:cNvSpPr>
            <a:spLocks noChangeArrowheads="1"/>
          </p:cNvSpPr>
          <p:nvPr/>
        </p:nvSpPr>
        <p:spPr bwMode="auto">
          <a:xfrm>
            <a:off x="0" y="2117725"/>
            <a:ext cx="358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GB" altLang="en-US" sz="1200">
                <a:latin typeface="Arial Narrow" pitchFamily="34" charset="0"/>
                <a:cs typeface="Times New Roman" pitchFamily="18" charset="0"/>
              </a:rPr>
              <a:t>     </a:t>
            </a:r>
            <a:endParaRPr lang="en-GB" altLang="en-US"/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0" y="2773363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0" y="3429000"/>
            <a:ext cx="3016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0" y="4084638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2535" name="Rectangle 12"/>
          <p:cNvSpPr>
            <a:spLocks noChangeArrowheads="1"/>
          </p:cNvSpPr>
          <p:nvPr/>
        </p:nvSpPr>
        <p:spPr bwMode="auto">
          <a:xfrm>
            <a:off x="8959850" y="4724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altLang="en-US"/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2537" name="Rectangle 9"/>
          <p:cNvSpPr>
            <a:spLocks noChangeArrowheads="1"/>
          </p:cNvSpPr>
          <p:nvPr/>
        </p:nvSpPr>
        <p:spPr bwMode="auto">
          <a:xfrm>
            <a:off x="-228600" y="10969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en-US" sz="1200" b="1">
                <a:solidFill>
                  <a:srgbClr val="808080"/>
                </a:solidFill>
                <a:latin typeface="Arial" pitchFamily="34" charset="0"/>
                <a:cs typeface="Times New Roman" pitchFamily="18" charset="0"/>
              </a:rPr>
              <a:t>             </a:t>
            </a:r>
            <a:endParaRPr lang="en-US" altLang="en-US"/>
          </a:p>
        </p:txBody>
      </p:sp>
      <p:sp>
        <p:nvSpPr>
          <p:cNvPr id="22538" name="Rectangle 10"/>
          <p:cNvSpPr>
            <a:spLocks noChangeArrowheads="1"/>
          </p:cNvSpPr>
          <p:nvPr/>
        </p:nvSpPr>
        <p:spPr bwMode="auto">
          <a:xfrm>
            <a:off x="-228600" y="1644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2539" name="Rectangle 11"/>
          <p:cNvSpPr>
            <a:spLocks noChangeArrowheads="1"/>
          </p:cNvSpPr>
          <p:nvPr/>
        </p:nvSpPr>
        <p:spPr bwMode="auto">
          <a:xfrm>
            <a:off x="-228600" y="210185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2540" name="Rectangle 12"/>
          <p:cNvSpPr>
            <a:spLocks noChangeArrowheads="1"/>
          </p:cNvSpPr>
          <p:nvPr/>
        </p:nvSpPr>
        <p:spPr bwMode="auto">
          <a:xfrm>
            <a:off x="-228600" y="3016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-228600" y="34734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-228600" y="3886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22543" name="Picture 5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048000"/>
            <a:ext cx="9144000" cy="380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6" descr="430005_359119764118372_724683285_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-7938"/>
            <a:ext cx="9144000" cy="29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6"/>
          <p:cNvSpPr>
            <a:spLocks noChangeShapeType="1"/>
          </p:cNvSpPr>
          <p:nvPr/>
        </p:nvSpPr>
        <p:spPr bwMode="auto">
          <a:xfrm>
            <a:off x="0" y="3048000"/>
            <a:ext cx="8153400" cy="0"/>
          </a:xfrm>
          <a:prstGeom prst="line">
            <a:avLst/>
          </a:prstGeom>
          <a:noFill/>
          <a:ln w="1905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651" name="Rectangle 8"/>
          <p:cNvSpPr>
            <a:spLocks noChangeArrowheads="1"/>
          </p:cNvSpPr>
          <p:nvPr/>
        </p:nvSpPr>
        <p:spPr bwMode="auto">
          <a:xfrm>
            <a:off x="0" y="2117725"/>
            <a:ext cx="358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GB" altLang="en-US" sz="1200">
                <a:latin typeface="Arial Narrow" pitchFamily="34" charset="0"/>
                <a:cs typeface="Times New Roman" pitchFamily="18" charset="0"/>
              </a:rPr>
              <a:t>     </a:t>
            </a:r>
            <a:endParaRPr lang="en-GB" altLang="en-US"/>
          </a:p>
        </p:txBody>
      </p: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0" y="2773363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0" y="3429000"/>
            <a:ext cx="3016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7654" name="Rectangle 11"/>
          <p:cNvSpPr>
            <a:spLocks noChangeArrowheads="1"/>
          </p:cNvSpPr>
          <p:nvPr/>
        </p:nvSpPr>
        <p:spPr bwMode="auto">
          <a:xfrm>
            <a:off x="0" y="4084638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27655" name="Rectangle 12"/>
          <p:cNvSpPr>
            <a:spLocks noChangeArrowheads="1"/>
          </p:cNvSpPr>
          <p:nvPr/>
        </p:nvSpPr>
        <p:spPr bwMode="auto">
          <a:xfrm>
            <a:off x="8959850" y="4724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altLang="en-US"/>
          </a:p>
        </p:txBody>
      </p:sp>
      <p:sp>
        <p:nvSpPr>
          <p:cNvPr id="2765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-228600" y="10969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en-US" sz="1200" b="1">
                <a:solidFill>
                  <a:srgbClr val="808080"/>
                </a:solidFill>
                <a:latin typeface="Arial" pitchFamily="34" charset="0"/>
                <a:cs typeface="Times New Roman" pitchFamily="18" charset="0"/>
              </a:rPr>
              <a:t>             </a:t>
            </a:r>
            <a:endParaRPr lang="en-US" altLang="en-US"/>
          </a:p>
        </p:txBody>
      </p:sp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-228600" y="1644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7659" name="Rectangle 11"/>
          <p:cNvSpPr>
            <a:spLocks noChangeArrowheads="1"/>
          </p:cNvSpPr>
          <p:nvPr/>
        </p:nvSpPr>
        <p:spPr bwMode="auto">
          <a:xfrm>
            <a:off x="-228600" y="210185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7660" name="Rectangle 12"/>
          <p:cNvSpPr>
            <a:spLocks noChangeArrowheads="1"/>
          </p:cNvSpPr>
          <p:nvPr/>
        </p:nvSpPr>
        <p:spPr bwMode="auto">
          <a:xfrm>
            <a:off x="-228600" y="3016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7661" name="Rectangle 13"/>
          <p:cNvSpPr>
            <a:spLocks noChangeArrowheads="1"/>
          </p:cNvSpPr>
          <p:nvPr/>
        </p:nvSpPr>
        <p:spPr bwMode="auto">
          <a:xfrm>
            <a:off x="-228600" y="34734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27662" name="Rectangle 14"/>
          <p:cNvSpPr>
            <a:spLocks noChangeArrowheads="1"/>
          </p:cNvSpPr>
          <p:nvPr/>
        </p:nvSpPr>
        <p:spPr bwMode="auto">
          <a:xfrm>
            <a:off x="-228600" y="3886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27663" name="Picture 6" descr="430005_359119764118372_724683285_n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-7938"/>
            <a:ext cx="9144000" cy="29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7" descr="IMG_0078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76200" y="2646363"/>
            <a:ext cx="9232900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6"/>
          <p:cNvSpPr>
            <a:spLocks noChangeShapeType="1"/>
          </p:cNvSpPr>
          <p:nvPr/>
        </p:nvSpPr>
        <p:spPr bwMode="auto">
          <a:xfrm>
            <a:off x="0" y="3048000"/>
            <a:ext cx="8153400" cy="0"/>
          </a:xfrm>
          <a:prstGeom prst="line">
            <a:avLst/>
          </a:prstGeom>
          <a:noFill/>
          <a:ln w="1905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0" y="2117725"/>
            <a:ext cx="358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GB" altLang="en-US" sz="1200">
                <a:latin typeface="Arial Narrow" pitchFamily="34" charset="0"/>
                <a:cs typeface="Times New Roman" pitchFamily="18" charset="0"/>
              </a:rPr>
              <a:t>     </a:t>
            </a:r>
            <a:endParaRPr lang="en-GB" altLang="en-US"/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0" y="2773363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0" y="3429000"/>
            <a:ext cx="3016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0" y="4084638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38919" name="Rectangle 12"/>
          <p:cNvSpPr>
            <a:spLocks noChangeArrowheads="1"/>
          </p:cNvSpPr>
          <p:nvPr/>
        </p:nvSpPr>
        <p:spPr bwMode="auto">
          <a:xfrm>
            <a:off x="8959850" y="4724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alt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-228600" y="10969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en-US" sz="1200" b="1">
                <a:solidFill>
                  <a:srgbClr val="808080"/>
                </a:solidFill>
                <a:latin typeface="Arial" pitchFamily="34" charset="0"/>
                <a:cs typeface="Times New Roman" pitchFamily="18" charset="0"/>
              </a:rPr>
              <a:t>             </a:t>
            </a:r>
            <a:endParaRPr lang="en-US" altLang="en-US"/>
          </a:p>
        </p:txBody>
      </p:sp>
      <p:sp>
        <p:nvSpPr>
          <p:cNvPr id="38922" name="Rectangle 10"/>
          <p:cNvSpPr>
            <a:spLocks noChangeArrowheads="1"/>
          </p:cNvSpPr>
          <p:nvPr/>
        </p:nvSpPr>
        <p:spPr bwMode="auto">
          <a:xfrm>
            <a:off x="-228600" y="1644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8923" name="Rectangle 11"/>
          <p:cNvSpPr>
            <a:spLocks noChangeArrowheads="1"/>
          </p:cNvSpPr>
          <p:nvPr/>
        </p:nvSpPr>
        <p:spPr bwMode="auto">
          <a:xfrm>
            <a:off x="-228600" y="210185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8924" name="Rectangle 12"/>
          <p:cNvSpPr>
            <a:spLocks noChangeArrowheads="1"/>
          </p:cNvSpPr>
          <p:nvPr/>
        </p:nvSpPr>
        <p:spPr bwMode="auto">
          <a:xfrm>
            <a:off x="-228600" y="3016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-228600" y="34734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38926" name="Rectangle 14"/>
          <p:cNvSpPr>
            <a:spLocks noChangeArrowheads="1"/>
          </p:cNvSpPr>
          <p:nvPr/>
        </p:nvSpPr>
        <p:spPr bwMode="auto">
          <a:xfrm>
            <a:off x="-228600" y="3886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38927" name="Picture 6" descr="430005_359119764118372_724683285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29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15" descr="P9190202 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57400"/>
            <a:ext cx="914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Our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Aim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is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to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Share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Experiences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71612"/>
            <a:ext cx="8229600" cy="422311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North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–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South,South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North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&amp; South-South in:</a:t>
            </a:r>
          </a:p>
          <a:p>
            <a:pPr marL="0" indent="0"/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Advocacy</a:t>
            </a:r>
            <a:endParaRPr lang="fr-FR" i="1" dirty="0" smtClean="0">
              <a:solidFill>
                <a:srgbClr val="4D4D4D"/>
              </a:solidFill>
              <a:latin typeface="Helvetica" pitchFamily="2" charset="0"/>
            </a:endParaRPr>
          </a:p>
          <a:p>
            <a:pPr marL="0" indent="0"/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Novel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Services</a:t>
            </a:r>
          </a:p>
          <a:p>
            <a:pPr marL="0" indent="0"/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Projects</a:t>
            </a:r>
            <a:endParaRPr lang="fr-FR" i="1" dirty="0" smtClean="0">
              <a:solidFill>
                <a:srgbClr val="4D4D4D"/>
              </a:solidFill>
              <a:latin typeface="Helvetica" pitchFamily="2" charset="0"/>
            </a:endParaRPr>
          </a:p>
          <a:p>
            <a:pPr marL="0" indent="0"/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Support startups &amp;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SMEs</a:t>
            </a:r>
            <a:endParaRPr lang="fr-FR" i="1" dirty="0" smtClean="0">
              <a:solidFill>
                <a:srgbClr val="4D4D4D"/>
              </a:solidFill>
              <a:latin typeface="Helvetica" pitchFamily="2" charset="0"/>
            </a:endParaRPr>
          </a:p>
          <a:p>
            <a:pPr marL="0" indent="0"/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Simply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improve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the business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climate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to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promote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trade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,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investment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, innovation, and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human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resources</a:t>
            </a:r>
            <a:r>
              <a:rPr lang="fr-FR" i="1" dirty="0" smtClean="0">
                <a:solidFill>
                  <a:srgbClr val="4D4D4D"/>
                </a:solidFill>
                <a:latin typeface="Helvetica" pitchFamily="2" charset="0"/>
              </a:rPr>
              <a:t> </a:t>
            </a:r>
            <a:r>
              <a:rPr lang="fr-FR" i="1" dirty="0" err="1" smtClean="0">
                <a:solidFill>
                  <a:srgbClr val="4D4D4D"/>
                </a:solidFill>
                <a:latin typeface="Helvetica" pitchFamily="2" charset="0"/>
              </a:rPr>
              <a:t>development</a:t>
            </a:r>
            <a:endParaRPr lang="fr-FR" i="1" dirty="0">
              <a:solidFill>
                <a:srgbClr val="4D4D4D"/>
              </a:solidFill>
              <a:latin typeface="Helvetica" pitchFamily="2" charset="0"/>
            </a:endParaRPr>
          </a:p>
          <a:p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6357950" y="628652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latin typeface="Helvetica" pitchFamily="2" charset="0"/>
              </a:rPr>
              <a:t>GACIC</a:t>
            </a:r>
            <a:endParaRPr lang="fr-FR" b="1" dirty="0">
              <a:latin typeface="Helvetica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Line 6"/>
          <p:cNvSpPr>
            <a:spLocks noChangeShapeType="1"/>
          </p:cNvSpPr>
          <p:nvPr/>
        </p:nvSpPr>
        <p:spPr bwMode="auto">
          <a:xfrm>
            <a:off x="0" y="3048000"/>
            <a:ext cx="8153400" cy="0"/>
          </a:xfrm>
          <a:prstGeom prst="line">
            <a:avLst/>
          </a:prstGeom>
          <a:noFill/>
          <a:ln w="1905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8131" name="Rectangle 8"/>
          <p:cNvSpPr>
            <a:spLocks noChangeArrowheads="1"/>
          </p:cNvSpPr>
          <p:nvPr/>
        </p:nvSpPr>
        <p:spPr bwMode="auto">
          <a:xfrm>
            <a:off x="0" y="2117725"/>
            <a:ext cx="3587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GB" altLang="en-US" sz="1200">
                <a:latin typeface="Arial Narrow" pitchFamily="34" charset="0"/>
                <a:cs typeface="Times New Roman" pitchFamily="18" charset="0"/>
              </a:rPr>
              <a:t>     </a:t>
            </a:r>
            <a:endParaRPr lang="en-GB" altLang="en-US"/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0" y="2773363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0" y="3429000"/>
            <a:ext cx="30162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8134" name="Rectangle 11"/>
          <p:cNvSpPr>
            <a:spLocks noChangeArrowheads="1"/>
          </p:cNvSpPr>
          <p:nvPr/>
        </p:nvSpPr>
        <p:spPr bwMode="auto">
          <a:xfrm>
            <a:off x="0" y="4084638"/>
            <a:ext cx="314325" cy="2746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justLow"/>
            <a:r>
              <a:rPr lang="en-US" altLang="ja-JP" sz="8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   </a:t>
            </a:r>
            <a:r>
              <a:rPr lang="en-GB" altLang="ja-JP" sz="1200">
                <a:latin typeface="Arial Narrow" pitchFamily="34" charset="0"/>
                <a:ea typeface="MS PGothic" pitchFamily="34" charset="-128"/>
                <a:cs typeface="Times New Roman" pitchFamily="18" charset="0"/>
              </a:rPr>
              <a:t> </a:t>
            </a:r>
            <a:endParaRPr lang="en-GB" altLang="ja-JP">
              <a:ea typeface="MS PGothic" pitchFamily="34" charset="-128"/>
              <a:cs typeface="Times New Roman" pitchFamily="18" charset="0"/>
            </a:endParaRPr>
          </a:p>
        </p:txBody>
      </p:sp>
      <p:sp>
        <p:nvSpPr>
          <p:cNvPr id="48135" name="Rectangle 12"/>
          <p:cNvSpPr>
            <a:spLocks noChangeArrowheads="1"/>
          </p:cNvSpPr>
          <p:nvPr/>
        </p:nvSpPr>
        <p:spPr bwMode="auto">
          <a:xfrm>
            <a:off x="8959850" y="4724400"/>
            <a:ext cx="18415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>
              <a:tabLst>
                <a:tab pos="2743200" algn="ctr"/>
                <a:tab pos="5486400" algn="r"/>
              </a:tabLst>
            </a:pPr>
            <a:endParaRPr lang="en-US" altLang="en-US"/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-228600" y="1096963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l"/>
            <a:r>
              <a:rPr lang="en-US" altLang="en-US" sz="1200" b="1">
                <a:solidFill>
                  <a:srgbClr val="808080"/>
                </a:solidFill>
                <a:latin typeface="Arial" pitchFamily="34" charset="0"/>
                <a:cs typeface="Times New Roman" pitchFamily="18" charset="0"/>
              </a:rPr>
              <a:t>             </a:t>
            </a:r>
            <a:endParaRPr lang="en-US" altLang="en-US"/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-228600" y="16446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48139" name="Rectangle 11"/>
          <p:cNvSpPr>
            <a:spLocks noChangeArrowheads="1"/>
          </p:cNvSpPr>
          <p:nvPr/>
        </p:nvSpPr>
        <p:spPr bwMode="auto">
          <a:xfrm>
            <a:off x="-228600" y="2101850"/>
            <a:ext cx="9144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-228600" y="30162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48141" name="Rectangle 13"/>
          <p:cNvSpPr>
            <a:spLocks noChangeArrowheads="1"/>
          </p:cNvSpPr>
          <p:nvPr/>
        </p:nvSpPr>
        <p:spPr bwMode="auto">
          <a:xfrm>
            <a:off x="-228600" y="347345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sp>
        <p:nvSpPr>
          <p:cNvPr id="48142" name="Rectangle 14"/>
          <p:cNvSpPr>
            <a:spLocks noChangeArrowheads="1"/>
          </p:cNvSpPr>
          <p:nvPr/>
        </p:nvSpPr>
        <p:spPr bwMode="auto">
          <a:xfrm>
            <a:off x="-228600" y="3886200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 altLang="en-US"/>
          </a:p>
        </p:txBody>
      </p:sp>
      <p:pic>
        <p:nvPicPr>
          <p:cNvPr id="48143" name="Picture 6" descr="430005_359119764118372_724683285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938"/>
            <a:ext cx="9144000" cy="295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1750" y="2819400"/>
            <a:ext cx="917575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ufm-open-days-signature-with-ASCAM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524000"/>
            <a:ext cx="33528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81000" y="609600"/>
            <a:ext cx="57912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3600" smtClean="0"/>
              <a:t>Bringing SMEs Together</a:t>
            </a:r>
          </a:p>
        </p:txBody>
      </p:sp>
      <p:sp>
        <p:nvSpPr>
          <p:cNvPr id="96260" name="Line 10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6261" name="Picture 5" descr="womenE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733800"/>
            <a:ext cx="3276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6" descr="bann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7400" y="1752600"/>
            <a:ext cx="3276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7" descr="bann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2743200"/>
            <a:ext cx="3276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8" descr="banne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4724400"/>
            <a:ext cx="32766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5" name="Picture 9" descr="banne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67400" y="5715000"/>
            <a:ext cx="3276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6" name="Picture 10" descr="meda econ 2009 audienc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38400" y="3276600"/>
            <a:ext cx="3352800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7" name="Picture 11" descr="meda econ 2009 regis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" y="4495800"/>
            <a:ext cx="32766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334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3400" smtClean="0"/>
              <a:t>In a Public Private Regional Partnership</a:t>
            </a:r>
          </a:p>
        </p:txBody>
      </p:sp>
      <p:sp>
        <p:nvSpPr>
          <p:cNvPr id="50179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0" y="5486400"/>
            <a:ext cx="9144000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en-US" sz="1800" b="1">
                <a:solidFill>
                  <a:srgbClr val="000000"/>
                </a:solidFill>
              </a:rPr>
              <a:t>Ministers, EU member State’s Ambassadors and Consul’s General,  and presidents of Federations</a:t>
            </a:r>
            <a:r>
              <a:rPr lang="ar-EG" altLang="en-US" sz="1800" b="1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, MoFA, Moic kicking off the business implemented ENPI CBC 8 projects</a:t>
            </a:r>
          </a:p>
        </p:txBody>
      </p:sp>
      <p:pic>
        <p:nvPicPr>
          <p:cNvPr id="50181" name="Picture 5" descr="CBC kickoff family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676400"/>
            <a:ext cx="9144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3048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smtClean="0"/>
              <a:t>Capitalizing with donors and IFIs</a:t>
            </a:r>
          </a:p>
        </p:txBody>
      </p:sp>
      <p:sp>
        <p:nvSpPr>
          <p:cNvPr id="51203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51206" name="Picture 6" descr="MedaFinance family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3962400"/>
            <a:ext cx="91440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MedaFinance grant session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47625" y="1066800"/>
            <a:ext cx="9191625" cy="345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334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smtClean="0"/>
              <a:t>Supporting Cooperation</a:t>
            </a:r>
          </a:p>
        </p:txBody>
      </p:sp>
      <p:sp>
        <p:nvSpPr>
          <p:cNvPr id="54275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877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en-US" sz="1700" b="1">
                <a:solidFill>
                  <a:srgbClr val="000000"/>
                </a:solidFill>
              </a:rPr>
              <a:t>Minister’s of International Cooperation,  Trade and Industry, Supply and Internal Trade, EuropeAid Director Kuller, EU ambassador Moran and chairmen of Business Federations discussing cooperation</a:t>
            </a: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36513" y="1600200"/>
            <a:ext cx="9180513" cy="432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334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smtClean="0"/>
              <a:t>All the time</a:t>
            </a:r>
          </a:p>
        </p:txBody>
      </p:sp>
      <p:sp>
        <p:nvSpPr>
          <p:cNvPr id="55299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0" y="5943600"/>
            <a:ext cx="9144000" cy="8778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altLang="en-US" sz="1700" b="1">
                <a:solidFill>
                  <a:srgbClr val="000000"/>
                </a:solidFill>
              </a:rPr>
              <a:t>Prime Minister Mahlab, DG NEAR Director General Danielson, Ministers of Planning, Reform, Supply and Trade, Solidarity, Youth, EU ambassador Moran and chairmen of Business Federations during Sharm El Sheikh Summit</a:t>
            </a:r>
          </a:p>
        </p:txBody>
      </p:sp>
      <p:pic>
        <p:nvPicPr>
          <p:cNvPr id="55301" name="Picture 6" descr="image1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3048000"/>
            <a:ext cx="39624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7" descr="0S9A016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495800" y="3048000"/>
            <a:ext cx="4038600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5" descr="eedc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3400" y="1524000"/>
            <a:ext cx="80010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ahn marseile.jpg"/>
          <p:cNvPicPr>
            <a:picLocks noChangeAspect="1"/>
          </p:cNvPicPr>
          <p:nvPr/>
        </p:nvPicPr>
        <p:blipFill>
          <a:blip r:embed="rId3" cstate="print"/>
          <a:srcRect l="23333" t="18846" r="10833"/>
          <a:stretch>
            <a:fillRect/>
          </a:stretch>
        </p:blipFill>
        <p:spPr>
          <a:xfrm>
            <a:off x="5512518" y="1447800"/>
            <a:ext cx="3631482" cy="3200400"/>
          </a:xfrm>
          <a:prstGeom prst="rect">
            <a:avLst/>
          </a:prstGeom>
        </p:spPr>
      </p:pic>
      <p:pic>
        <p:nvPicPr>
          <p:cNvPr id="10" name="Picture 9" descr="DSC_6982.JPG"/>
          <p:cNvPicPr>
            <a:picLocks noChangeAspect="1"/>
          </p:cNvPicPr>
          <p:nvPr/>
        </p:nvPicPr>
        <p:blipFill>
          <a:blip r:embed="rId4" cstate="print"/>
          <a:srcRect l="8222" t="20000" r="9057" b="11250"/>
          <a:stretch>
            <a:fillRect/>
          </a:stretch>
        </p:blipFill>
        <p:spPr>
          <a:xfrm>
            <a:off x="0" y="1447800"/>
            <a:ext cx="5638800" cy="3132667"/>
          </a:xfrm>
          <a:prstGeom prst="rect">
            <a:avLst/>
          </a:prstGeom>
        </p:spPr>
      </p:pic>
      <p:sp>
        <p:nvSpPr>
          <p:cNvPr id="55298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334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dirty="0" smtClean="0"/>
              <a:t>Everywhere</a:t>
            </a:r>
          </a:p>
        </p:txBody>
      </p:sp>
      <p:sp>
        <p:nvSpPr>
          <p:cNvPr id="55299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9" name="Picture 8" descr="pannel.jpg"/>
          <p:cNvPicPr>
            <a:picLocks noChangeAspect="1"/>
          </p:cNvPicPr>
          <p:nvPr/>
        </p:nvPicPr>
        <p:blipFill>
          <a:blip r:embed="rId5" cstate="print"/>
          <a:srcRect t="21042" b="6564"/>
          <a:stretch>
            <a:fillRect/>
          </a:stretch>
        </p:blipFill>
        <p:spPr>
          <a:xfrm>
            <a:off x="48768" y="4572000"/>
            <a:ext cx="9095232" cy="2286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0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28600" y="533400"/>
            <a:ext cx="8686800" cy="7667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/>
            <a:r>
              <a:rPr lang="en-US" altLang="en-US" sz="4000" dirty="0" smtClean="0"/>
              <a:t>All the Time</a:t>
            </a:r>
          </a:p>
        </p:txBody>
      </p:sp>
      <p:sp>
        <p:nvSpPr>
          <p:cNvPr id="55299" name="Line 12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meda finance all.jpg"/>
          <p:cNvPicPr>
            <a:picLocks noChangeAspect="1"/>
          </p:cNvPicPr>
          <p:nvPr/>
        </p:nvPicPr>
        <p:blipFill>
          <a:blip r:embed="rId3" cstate="print"/>
          <a:srcRect t="27374" r="17204" b="16139"/>
          <a:stretch>
            <a:fillRect/>
          </a:stretch>
        </p:blipFill>
        <p:spPr>
          <a:xfrm>
            <a:off x="0" y="3567545"/>
            <a:ext cx="7239000" cy="3290455"/>
          </a:xfrm>
          <a:prstGeom prst="rect">
            <a:avLst/>
          </a:prstGeom>
        </p:spPr>
      </p:pic>
      <p:pic>
        <p:nvPicPr>
          <p:cNvPr id="8" name="Picture 7" descr="meda finance daniels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68541" y="228600"/>
            <a:ext cx="5375459" cy="3581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5"/>
          <p:cNvGraphicFramePr>
            <a:graphicFrameLocks/>
          </p:cNvGraphicFramePr>
          <p:nvPr/>
        </p:nvGraphicFramePr>
        <p:xfrm>
          <a:off x="1785918" y="1381125"/>
          <a:ext cx="5943600" cy="5476875"/>
        </p:xfrm>
        <a:graphic>
          <a:graphicData uri="http://schemas.openxmlformats.org/presentationml/2006/ole">
            <p:oleObj spid="_x0000_s5122" name="ClipArt" r:id="rId5" imgW="7645400" imgH="6924675" progId="">
              <p:embed/>
            </p:oleObj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Our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Aim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is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simply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to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57950" y="628652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GACIC</a:t>
            </a:r>
            <a:endParaRPr lang="fr-FR" b="1" dirty="0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428596" y="2714620"/>
            <a:ext cx="821537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 rtl="0"/>
            <a:r>
              <a:rPr lang="en-US" altLang="en-US" sz="5400" b="1" i="1" dirty="0">
                <a:solidFill>
                  <a:schemeClr val="tx2"/>
                </a:solidFill>
              </a:rPr>
              <a:t>walk the talk</a:t>
            </a:r>
          </a:p>
          <a:p>
            <a:pPr algn="ctr" rtl="0"/>
            <a:r>
              <a:rPr lang="en-US" altLang="en-US" sz="3600" b="1" i="1" dirty="0">
                <a:solidFill>
                  <a:schemeClr val="tx2"/>
                </a:solidFill>
              </a:rPr>
              <a:t>and make every effort to utilize the available means, networks, and cooperation channels; to support</a:t>
            </a:r>
          </a:p>
          <a:p>
            <a:pPr algn="ctr" rtl="0"/>
            <a:r>
              <a:rPr lang="en-US" altLang="en-US" sz="6000" b="1" dirty="0" smtClean="0">
                <a:solidFill>
                  <a:schemeClr val="tx2"/>
                </a:solidFill>
              </a:rPr>
              <a:t>BSOs</a:t>
            </a:r>
          </a:p>
          <a:p>
            <a:pPr algn="ctr" rtl="0"/>
            <a:r>
              <a:rPr lang="en-GB" altLang="en-US" sz="4400" b="1" dirty="0" smtClean="0">
                <a:solidFill>
                  <a:schemeClr val="tx2"/>
                </a:solidFill>
              </a:rPr>
              <a:t>Through </a:t>
            </a:r>
            <a:endParaRPr lang="en-GB" altLang="en-US" sz="6000" b="1" dirty="0" smtClean="0">
              <a:solidFill>
                <a:schemeClr val="tx2"/>
              </a:solidFill>
            </a:endParaRPr>
          </a:p>
          <a:p>
            <a:pPr algn="ctr" rtl="0"/>
            <a:r>
              <a:rPr lang="en-GB" altLang="en-US" sz="6000" b="1" dirty="0" smtClean="0">
                <a:solidFill>
                  <a:schemeClr val="tx2"/>
                </a:solidFill>
              </a:rPr>
              <a:t>EBSOMED</a:t>
            </a:r>
            <a:endParaRPr lang="en-US" altLang="en-US" sz="6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75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13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4578" name="Object 5"/>
          <p:cNvGraphicFramePr>
            <a:graphicFrameLocks noChangeAspect="1"/>
          </p:cNvGraphicFramePr>
          <p:nvPr/>
        </p:nvGraphicFramePr>
        <p:xfrm>
          <a:off x="6908864" y="6277654"/>
          <a:ext cx="1325499" cy="403786"/>
        </p:xfrm>
        <a:graphic>
          <a:graphicData uri="http://schemas.openxmlformats.org/presentationml/2006/ole">
            <p:oleObj spid="_x0000_s3074" name="Bitmap Image" r:id="rId4" imgW="10409524" imgH="6504762" progId="PBrush">
              <p:embed/>
            </p:oleObj>
          </a:graphicData>
        </a:graphic>
      </p:graphicFrame>
      <p:pic>
        <p:nvPicPr>
          <p:cNvPr id="24582" name="Picture 6" descr="WHAT_WE_NE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6240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31652041812_e43a584601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24000"/>
            <a:ext cx="4544769" cy="5334000"/>
          </a:xfrm>
          <a:prstGeom prst="rect">
            <a:avLst/>
          </a:prstGeom>
        </p:spPr>
      </p:pic>
      <p:pic>
        <p:nvPicPr>
          <p:cNvPr id="9" name="Picture 8" descr="31762339026_97c6012c8d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13319" y="1447800"/>
            <a:ext cx="4730681" cy="54102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14290"/>
            <a:ext cx="84010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And help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SMEs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navigate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the Maze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6357950" y="6286520"/>
            <a:ext cx="2571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>
                <a:latin typeface="Helvetica" pitchFamily="2" charset="0"/>
              </a:rPr>
              <a:t>GACIC</a:t>
            </a:r>
            <a:endParaRPr lang="fr-FR" b="1" dirty="0">
              <a:latin typeface="Helvetica" pitchFamily="2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8848725" cy="5153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Line 13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24578" name="Object 5"/>
          <p:cNvGraphicFramePr>
            <a:graphicFrameLocks noChangeAspect="1"/>
          </p:cNvGraphicFramePr>
          <p:nvPr/>
        </p:nvGraphicFramePr>
        <p:xfrm>
          <a:off x="6908864" y="6277654"/>
          <a:ext cx="1325499" cy="403786"/>
        </p:xfrm>
        <a:graphic>
          <a:graphicData uri="http://schemas.openxmlformats.org/presentationml/2006/ole">
            <p:oleObj spid="_x0000_s4098" name="Bitmap Image" r:id="rId4" imgW="10409524" imgH="6504762" progId="PBrush">
              <p:embed/>
            </p:oleObj>
          </a:graphicData>
        </a:graphic>
      </p:graphicFrame>
      <p:pic>
        <p:nvPicPr>
          <p:cNvPr id="24582" name="Picture 6" descr="WHAT_WE_NEE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624046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31799377455_33ea49678c_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524000"/>
            <a:ext cx="4683924" cy="5334000"/>
          </a:xfrm>
          <a:prstGeom prst="rect">
            <a:avLst/>
          </a:prstGeom>
        </p:spPr>
      </p:pic>
      <p:pic>
        <p:nvPicPr>
          <p:cNvPr id="7" name="Picture 6" descr="31652043162_3f643943e6_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20323" y="1524000"/>
            <a:ext cx="4423677" cy="5334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0100" y="1857364"/>
            <a:ext cx="5429288" cy="1000132"/>
          </a:xfrm>
        </p:spPr>
        <p:txBody>
          <a:bodyPr>
            <a:normAutofit fontScale="90000"/>
          </a:bodyPr>
          <a:lstStyle/>
          <a:p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See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you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all</a:t>
            </a:r>
            <a:b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</a:b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in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our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next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</a:t>
            </a:r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activity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1" name="Picture 3" descr="Meda Fin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3000"/>
            <a:ext cx="30607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euromed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648200"/>
            <a:ext cx="14541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468438" y="4724400"/>
            <a:ext cx="15795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l" rtl="0"/>
            <a:r>
              <a:rPr lang="en-US" altLang="en-US" sz="900" b="1">
                <a:solidFill>
                  <a:srgbClr val="000080"/>
                </a:solidFill>
                <a:latin typeface="Arial Rounded MT Bold" pitchFamily="34" charset="0"/>
              </a:rPr>
              <a:t>The      Euro-Mediterranean</a:t>
            </a:r>
          </a:p>
          <a:p>
            <a:pPr algn="l" rtl="0"/>
            <a:r>
              <a:rPr lang="en-US" altLang="en-US" sz="900" b="1">
                <a:solidFill>
                  <a:srgbClr val="000080"/>
                </a:solidFill>
                <a:latin typeface="Arial Rounded MT Bold" pitchFamily="34" charset="0"/>
              </a:rPr>
              <a:t>Conference &amp; Exhibition on</a:t>
            </a:r>
          </a:p>
          <a:p>
            <a:pPr algn="l" rtl="0"/>
            <a:r>
              <a:rPr lang="en-US" altLang="en-US" sz="900" b="1">
                <a:solidFill>
                  <a:srgbClr val="FF9900"/>
                </a:solidFill>
                <a:latin typeface="Arial Rounded MT Bold" pitchFamily="34" charset="0"/>
              </a:rPr>
              <a:t>Donor Funding, Banking and</a:t>
            </a:r>
          </a:p>
          <a:p>
            <a:pPr algn="l" rtl="0"/>
            <a:r>
              <a:rPr lang="en-US" altLang="en-US" sz="900" b="1">
                <a:solidFill>
                  <a:srgbClr val="FF9900"/>
                </a:solidFill>
                <a:latin typeface="Arial Rounded MT Bold" pitchFamily="34" charset="0"/>
              </a:rPr>
              <a:t>Novel Financial Instruments</a:t>
            </a:r>
            <a:endParaRPr lang="en-US" altLang="en-US"/>
          </a:p>
        </p:txBody>
      </p:sp>
      <p:pic>
        <p:nvPicPr>
          <p:cNvPr id="83974" name="Picture 6" descr="Meda Financ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46175"/>
            <a:ext cx="3060700" cy="355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0" y="5334000"/>
            <a:ext cx="318135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/>
            <a:r>
              <a:rPr lang="pt-BR" altLang="en-US" sz="2200" b="1">
                <a:solidFill>
                  <a:schemeClr val="accent2"/>
                </a:solidFill>
              </a:rPr>
              <a:t>M E D A  F I N A N C E</a:t>
            </a:r>
            <a:r>
              <a:rPr lang="en-US" altLang="en-US" sz="22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211976" name="Rectangle 8"/>
          <p:cNvSpPr>
            <a:spLocks noChangeArrowheads="1"/>
          </p:cNvSpPr>
          <p:nvPr/>
        </p:nvSpPr>
        <p:spPr bwMode="auto">
          <a:xfrm>
            <a:off x="8626475" y="3595688"/>
            <a:ext cx="517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altLang="en-US" sz="140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     </a:t>
            </a:r>
            <a:r>
              <a:rPr lang="en-US" altLang="en-US" sz="1100"/>
              <a:t> </a:t>
            </a:r>
            <a:endParaRPr lang="en-US" altLang="en-US"/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3200400" y="990600"/>
            <a:ext cx="5613400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en-US" sz="5500" b="1" dirty="0">
                <a:solidFill>
                  <a:srgbClr val="000099"/>
                </a:solidFill>
              </a:rPr>
              <a:t>The </a:t>
            </a:r>
            <a:r>
              <a:rPr lang="en-US" altLang="en-US" sz="5500" b="1" dirty="0" smtClean="0">
                <a:solidFill>
                  <a:srgbClr val="000099"/>
                </a:solidFill>
              </a:rPr>
              <a:t>€550 Billion</a:t>
            </a:r>
            <a:endParaRPr lang="en-US" altLang="en-US" sz="5500" b="1" dirty="0">
              <a:solidFill>
                <a:srgbClr val="000099"/>
              </a:solidFill>
            </a:endParaRPr>
          </a:p>
          <a:p>
            <a:r>
              <a:rPr lang="en-US" altLang="en-US" sz="5500" b="1" dirty="0">
                <a:solidFill>
                  <a:srgbClr val="000099"/>
                </a:solidFill>
              </a:rPr>
              <a:t>Initiative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 t="2820" r="64532" b="73070"/>
          <a:stretch>
            <a:fillRect/>
          </a:stretch>
        </p:blipFill>
        <p:spPr bwMode="auto">
          <a:xfrm>
            <a:off x="5334000" y="3314700"/>
            <a:ext cx="2362200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6" descr="EU fla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3429000"/>
            <a:ext cx="1447800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214282" y="0"/>
            <a:ext cx="8401080" cy="1143000"/>
          </a:xfrm>
        </p:spPr>
        <p:txBody>
          <a:bodyPr>
            <a:normAutofit/>
          </a:bodyPr>
          <a:lstStyle/>
          <a:p>
            <a:pPr algn="l"/>
            <a:r>
              <a:rPr lang="fr-FR" b="1" dirty="0" err="1" smtClean="0">
                <a:solidFill>
                  <a:srgbClr val="954B96"/>
                </a:solidFill>
                <a:latin typeface="Helvetica" pitchFamily="2" charset="0"/>
              </a:rPr>
              <a:t>Like</a:t>
            </a:r>
            <a:r>
              <a:rPr lang="fr-FR" b="1" dirty="0" smtClean="0">
                <a:solidFill>
                  <a:srgbClr val="954B96"/>
                </a:solidFill>
                <a:latin typeface="Helvetica" pitchFamily="2" charset="0"/>
              </a:rPr>
              <a:t> Access to Finance</a:t>
            </a:r>
            <a:endParaRPr lang="fr-FR" b="1" dirty="0">
              <a:solidFill>
                <a:srgbClr val="954B96"/>
              </a:solidFill>
              <a:latin typeface="Helvetica" pitchFamily="2" charset="0"/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304800"/>
            <a:ext cx="6705600" cy="71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altLang="en-US" sz="2400" b="1" dirty="0" smtClean="0"/>
              <a:t>An Annual Initiative </a:t>
            </a:r>
            <a:br>
              <a:rPr lang="en-US" altLang="en-US" sz="2400" b="1" dirty="0" smtClean="0"/>
            </a:br>
            <a:r>
              <a:rPr lang="en-US" altLang="en-US" sz="2400" b="1" dirty="0" smtClean="0"/>
              <a:t>To Bridge Businesses with Finance</a:t>
            </a:r>
          </a:p>
        </p:txBody>
      </p:sp>
      <p:pic>
        <p:nvPicPr>
          <p:cNvPr id="7" name="Picture 2" descr="Rollup_Final_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4800"/>
            <a:ext cx="2057400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/>
          <a:srcRect t="1270" r="3464" b="5586"/>
          <a:stretch>
            <a:fillRect/>
          </a:stretch>
        </p:blipFill>
        <p:spPr bwMode="auto">
          <a:xfrm>
            <a:off x="1600200" y="1143000"/>
            <a:ext cx="1782763" cy="2743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1828800"/>
            <a:ext cx="1958975" cy="2819400"/>
          </a:xfrm>
          <a:prstGeom prst="rect">
            <a:avLst/>
          </a:prstGeom>
          <a:noFill/>
          <a:ln w="12699">
            <a:noFill/>
            <a:miter lim="800000"/>
            <a:headEnd type="none" w="sm" len="sm"/>
            <a:tailEnd type="none" w="sm" len="sm"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 cstate="print"/>
          <a:srcRect b="14323"/>
          <a:stretch>
            <a:fillRect/>
          </a:stretch>
        </p:blipFill>
        <p:spPr bwMode="auto">
          <a:xfrm>
            <a:off x="4267200" y="2667000"/>
            <a:ext cx="2112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 cstate="print"/>
          <a:srcRect l="3523"/>
          <a:stretch>
            <a:fillRect/>
          </a:stretch>
        </p:blipFill>
        <p:spPr bwMode="auto">
          <a:xfrm>
            <a:off x="6248401" y="3090714"/>
            <a:ext cx="2895600" cy="3767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r="2667"/>
          <a:stretch>
            <a:fillRect/>
          </a:stretch>
        </p:blipFill>
        <p:spPr bwMode="auto">
          <a:xfrm>
            <a:off x="3286116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600" b="1" dirty="0" smtClean="0">
                <a:solidFill>
                  <a:srgbClr val="555555"/>
                </a:solidFill>
                <a:cs typeface="Times New Roman" pitchFamily="18" charset="0"/>
              </a:rPr>
              <a:t>Over </a:t>
            </a:r>
            <a:r>
              <a:rPr lang="en-US" altLang="en-US" sz="3600" b="1" dirty="0" smtClean="0">
                <a:solidFill>
                  <a:srgbClr val="000099"/>
                </a:solidFill>
              </a:rPr>
              <a:t>€ </a:t>
            </a:r>
            <a:r>
              <a:rPr lang="en-US" sz="3600" b="1" dirty="0" smtClean="0">
                <a:solidFill>
                  <a:srgbClr val="555555"/>
                </a:solidFill>
                <a:cs typeface="Times New Roman" pitchFamily="18" charset="0"/>
              </a:rPr>
              <a:t>554 billion</a:t>
            </a:r>
            <a:endParaRPr lang="en-US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143000"/>
          <a:ext cx="8762999" cy="1219200"/>
        </p:xfrm>
        <a:graphic>
          <a:graphicData uri="http://schemas.openxmlformats.org/drawingml/2006/table">
            <a:tbl>
              <a:tblPr/>
              <a:tblGrid>
                <a:gridCol w="841267"/>
                <a:gridCol w="952264"/>
                <a:gridCol w="952264"/>
                <a:gridCol w="952264"/>
                <a:gridCol w="952264"/>
                <a:gridCol w="1531903"/>
                <a:gridCol w="1324889"/>
                <a:gridCol w="1255884"/>
              </a:tblGrid>
              <a:tr h="66505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Arial"/>
                        </a:rPr>
                        <a:t>Loans</a:t>
                      </a:r>
                      <a:r>
                        <a:rPr lang="en-US" sz="24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Grants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TA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Equity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Funds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Venture Capital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Arial"/>
                        </a:rPr>
                        <a:t>Co-financing</a:t>
                      </a:r>
                      <a:r>
                        <a:rPr lang="en-US" sz="2400" b="1" dirty="0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Guarantees</a:t>
                      </a:r>
                      <a:r>
                        <a:rPr lang="en-US" sz="2400" b="1">
                          <a:latin typeface="Arial"/>
                          <a:ea typeface="Times New Roman"/>
                          <a:cs typeface="Arial"/>
                        </a:rPr>
                        <a:t> 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414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56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40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38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70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10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15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Arial"/>
                        </a:rPr>
                        <a:t>15</a:t>
                      </a:r>
                      <a:endParaRPr lang="en-US" sz="20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Arial"/>
                        </a:rPr>
                        <a:t>22</a:t>
                      </a:r>
                      <a:endParaRPr lang="en-US" sz="20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0" marR="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6" descr="meda finance breakdown.png"/>
          <p:cNvPicPr>
            <a:picLocks noChangeAspect="1"/>
          </p:cNvPicPr>
          <p:nvPr/>
        </p:nvPicPr>
        <p:blipFill>
          <a:blip r:embed="rId2" cstate="print"/>
          <a:srcRect t="11108" r="8530" b="17430"/>
          <a:stretch>
            <a:fillRect/>
          </a:stretch>
        </p:blipFill>
        <p:spPr bwMode="auto">
          <a:xfrm>
            <a:off x="1143000" y="2362200"/>
            <a:ext cx="669766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1788" y="5994400"/>
            <a:ext cx="24622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447800"/>
            <a:ext cx="1546225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7" name="Screen Shot 2014-05-05 at 12.42.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514600"/>
            <a:ext cx="1905000" cy="75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600200"/>
            <a:ext cx="1371600" cy="668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16 Imagen" descr="U:\Relacio Organismes Internacionals\4 - Comunicación\6- Logos\Logos Proyectos\7- Other projects\SHAAMS 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1600200"/>
            <a:ext cx="1727200" cy="74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froche\AppData\Local\Microsoft\Windows\Temporary Internet Files\Content.Outlook\X1NLC01N\image (3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53000" y="1447800"/>
            <a:ext cx="1577975" cy="83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Screen Shot 2014-05-05 at 11.53.5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8000" y="1752600"/>
            <a:ext cx="1270000" cy="55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Screen Shot 2014-05-06 at 14.56.23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7200" y="2514600"/>
            <a:ext cx="1981200" cy="82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Screen Shot 2014-05-07 at 09.49.1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38401" y="2669710"/>
            <a:ext cx="1905000" cy="771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6 Imagen" descr="http://www.ansamed.info/webimages/foto_large/2014/4/1/eeab6ed2a4b3874f722e9fec985c917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43800" y="3505200"/>
            <a:ext cx="803275" cy="73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creen Shot 2014-05-05 at 13.31.28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429000"/>
            <a:ext cx="141871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Screen Shot 2014-05-05 at 09.42.21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981200" y="3505200"/>
            <a:ext cx="1870075" cy="638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Screen Shot 2014-05-07 at 09.24.4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3276600"/>
            <a:ext cx="1200246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6 Image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410200" y="3581400"/>
            <a:ext cx="1781175" cy="688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Screen Shot 2014-05-06 at 10.05.43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04800" y="4267200"/>
            <a:ext cx="1752600" cy="95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Screen Shot 2014-05-06 at 14.07.52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362200" y="4495800"/>
            <a:ext cx="129150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Screen Shot 2014-05-06 at 14.03.58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628920" y="4648200"/>
            <a:ext cx="1276455" cy="537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Screen Shot 2014-05-06 at 09.19.52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029200" y="4343400"/>
            <a:ext cx="1866900" cy="819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16 Imagen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553200" y="4419600"/>
            <a:ext cx="1862137" cy="719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16 Imagen" descr="U:\Relacio Organismes Internacionals\1- ESTRUCTURA EU PROJECT\2.ENPI Standard\OPTIMED\4. Communication Tools\1. Logo\logo_optimed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324600" y="2667000"/>
            <a:ext cx="1714500" cy="64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tangle 2"/>
          <p:cNvSpPr>
            <a:spLocks noChangeArrowheads="1"/>
          </p:cNvSpPr>
          <p:nvPr/>
        </p:nvSpPr>
        <p:spPr bwMode="auto">
          <a:xfrm>
            <a:off x="357158" y="357166"/>
            <a:ext cx="83820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 rtl="0" eaLnBrk="0" hangingPunct="0"/>
            <a:r>
              <a:rPr lang="en-US" altLang="en-US" sz="3800" b="1" i="1" dirty="0" smtClean="0">
                <a:solidFill>
                  <a:srgbClr val="000000"/>
                </a:solidFill>
              </a:rPr>
              <a:t>For BSOs also like we do</a:t>
            </a:r>
            <a:endParaRPr lang="en-US" altLang="en-US" sz="3800" b="1" i="1" dirty="0">
              <a:solidFill>
                <a:srgbClr val="000000"/>
              </a:solidFill>
            </a:endParaRPr>
          </a:p>
        </p:txBody>
      </p:sp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28600" y="533400"/>
            <a:ext cx="7239000" cy="76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 rtl="0" eaLnBrk="0" hangingPunct="0"/>
            <a:r>
              <a:rPr lang="en-US" altLang="en-US" sz="3400" b="1" i="1">
                <a:solidFill>
                  <a:srgbClr val="000000"/>
                </a:solidFill>
              </a:rPr>
              <a:t>Mobilizing Political Support</a:t>
            </a:r>
          </a:p>
        </p:txBody>
      </p:sp>
      <p:sp>
        <p:nvSpPr>
          <p:cNvPr id="62467" name="Line 4"/>
          <p:cNvSpPr>
            <a:spLocks noChangeShapeType="1"/>
          </p:cNvSpPr>
          <p:nvPr/>
        </p:nvSpPr>
        <p:spPr bwMode="auto">
          <a:xfrm>
            <a:off x="0" y="1447800"/>
            <a:ext cx="8153400" cy="0"/>
          </a:xfrm>
          <a:prstGeom prst="line">
            <a:avLst/>
          </a:prstGeom>
          <a:noFill/>
          <a:ln w="50800">
            <a:solidFill>
              <a:srgbClr val="FFB343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0" y="2244725"/>
            <a:ext cx="9144000" cy="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8886825" y="4340225"/>
            <a:ext cx="257175" cy="274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rtl="0" eaLnBrk="0" hangingPunct="0"/>
            <a:r>
              <a:rPr lang="en-US" altLang="en-US" sz="1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1100">
                <a:latin typeface="Times New Roman" pitchFamily="18" charset="0"/>
              </a:rPr>
              <a:t> </a:t>
            </a:r>
            <a:endParaRPr lang="en-US" altLang="en-US" sz="2400">
              <a:latin typeface="Times New Roman" pitchFamily="18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0" y="6172200"/>
            <a:ext cx="91440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rtl="0" eaLnBrk="0" hangingPunct="0"/>
            <a:r>
              <a:rPr lang="en-US" altLang="en-US" b="1">
                <a:solidFill>
                  <a:srgbClr val="000000"/>
                </a:solidFill>
                <a:latin typeface="Times New Roman" pitchFamily="18" charset="0"/>
              </a:rPr>
              <a:t>The Mediterranean Parliamentary Assembly</a:t>
            </a:r>
          </a:p>
        </p:txBody>
      </p:sp>
      <p:pic>
        <p:nvPicPr>
          <p:cNvPr id="62471" name="Picture 7" descr="Med Parliament Casert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9144000" cy="457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134100"/>
            <a:ext cx="27813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3598</TotalTime>
  <Words>446</Words>
  <Application>Microsoft Macintosh PowerPoint</Application>
  <PresentationFormat>Affichage à l'écran (4:3)</PresentationFormat>
  <Paragraphs>108</Paragraphs>
  <Slides>31</Slides>
  <Notes>24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31</vt:i4>
      </vt:variant>
    </vt:vector>
  </HeadingPairs>
  <TitlesOfParts>
    <vt:vector size="34" baseType="lpstr">
      <vt:lpstr>Thème Office</vt:lpstr>
      <vt:lpstr>ClipArt</vt:lpstr>
      <vt:lpstr>Bitmap Image</vt:lpstr>
      <vt:lpstr>  Activities of the  German Arab Chamber</vt:lpstr>
      <vt:lpstr>Our Aim is to Share Experiences</vt:lpstr>
      <vt:lpstr>And help SMEs navigate the Maze</vt:lpstr>
      <vt:lpstr>Like Access to Finance</vt:lpstr>
      <vt:lpstr>An Annual Initiative  To Bridge Businesses with Finance</vt:lpstr>
      <vt:lpstr>Diapositive 6</vt:lpstr>
      <vt:lpstr>Over € 554 billion</vt:lpstr>
      <vt:lpstr>Diapositive 8</vt:lpstr>
      <vt:lpstr>Diapositive 9</vt:lpstr>
      <vt:lpstr>And the European Parliament</vt:lpstr>
      <vt:lpstr>Mobilizing Youth</vt:lpstr>
      <vt:lpstr>Bring together ALL partners</vt:lpstr>
      <vt:lpstr>In a Public Private Regional Partnership</vt:lpstr>
      <vt:lpstr>Diapositive 14</vt:lpstr>
      <vt:lpstr>And  with all EU Member State’s</vt:lpstr>
      <vt:lpstr>Through </vt:lpstr>
      <vt:lpstr>Diapositive 17</vt:lpstr>
      <vt:lpstr>Diapositive 18</vt:lpstr>
      <vt:lpstr>Diapositive 19</vt:lpstr>
      <vt:lpstr>Diapositive 20</vt:lpstr>
      <vt:lpstr>Bringing SMEs Together</vt:lpstr>
      <vt:lpstr>In a Public Private Regional Partnership</vt:lpstr>
      <vt:lpstr>Capitalizing with donors and IFIs</vt:lpstr>
      <vt:lpstr>Supporting Cooperation</vt:lpstr>
      <vt:lpstr>All the time</vt:lpstr>
      <vt:lpstr>Everywhere</vt:lpstr>
      <vt:lpstr>All the Time</vt:lpstr>
      <vt:lpstr>Our Aim is simply to</vt:lpstr>
      <vt:lpstr>Diapositive 29</vt:lpstr>
      <vt:lpstr>Diapositive 30</vt:lpstr>
      <vt:lpstr>See you all in our next activity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Admin</dc:creator>
  <cp:lastModifiedBy>admin</cp:lastModifiedBy>
  <cp:revision>23</cp:revision>
  <dcterms:created xsi:type="dcterms:W3CDTF">2018-06-05T07:29:57Z</dcterms:created>
  <dcterms:modified xsi:type="dcterms:W3CDTF">2018-07-04T08:38:04Z</dcterms:modified>
</cp:coreProperties>
</file>